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BA97"/>
    <a:srgbClr val="34BAA0"/>
    <a:srgbClr val="68CE9D"/>
    <a:srgbClr val="449E7C"/>
    <a:srgbClr val="013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2130" y="-8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5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1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6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55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4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0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5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6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290D-53EF-46C0-AE7A-3BF6A9A29E5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FC05-B2AE-4002-8117-D01AA2A9C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6470" y="1640632"/>
            <a:ext cx="3198510" cy="504056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Avenir" panose="02000503020000020003" pitchFamily="2" charset="0"/>
              </a:rPr>
              <a:t>Are you married or in a civil partnership and survived by your spouse/partner who has outlived you by at least 28 days?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24832" y="2941405"/>
            <a:ext cx="1240397" cy="703796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any living children or surviving descendants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17032" y="2949928"/>
            <a:ext cx="1164735" cy="666555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Is your estate worth more </a:t>
            </a:r>
            <a:r>
              <a:rPr lang="en-GB" sz="700">
                <a:solidFill>
                  <a:schemeClr val="tx1"/>
                </a:solidFill>
                <a:latin typeface="Avenir" panose="02000503020000020003" pitchFamily="2" charset="0"/>
              </a:rPr>
              <a:t>than £322,000 </a:t>
            </a:r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(Not including personal chattels)?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82289" y="2360712"/>
            <a:ext cx="3586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99669" y="2360712"/>
            <a:ext cx="36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214207" y="4074589"/>
            <a:ext cx="1251022" cy="381694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living parents?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14207" y="4895960"/>
            <a:ext cx="1254171" cy="557917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living siblings (Where you share both parents), nephews or nieces?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214208" y="5966080"/>
            <a:ext cx="1251021" cy="390844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living half-siblings, nephews or nieces?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214208" y="6781019"/>
            <a:ext cx="1251022" cy="364042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any living grandparents?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217355" y="7577996"/>
            <a:ext cx="1251023" cy="633350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uncles or aunts who share both parents in common with your mother or father? 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214208" y="8575387"/>
            <a:ext cx="1251022" cy="627779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uncles or aunts who share one parent in common with your mother or father?</a:t>
            </a:r>
          </a:p>
        </p:txBody>
      </p:sp>
      <p:cxnSp>
        <p:nvCxnSpPr>
          <p:cNvPr id="53" name="Straight Arrow Connector 52"/>
          <p:cNvCxnSpPr>
            <a:stCxn id="12" idx="2"/>
            <a:endCxn id="33" idx="0"/>
          </p:cNvCxnSpPr>
          <p:nvPr/>
        </p:nvCxnSpPr>
        <p:spPr>
          <a:xfrm flipH="1">
            <a:off x="2839718" y="3645201"/>
            <a:ext cx="5313" cy="429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3" idx="2"/>
            <a:endCxn id="34" idx="0"/>
          </p:cNvCxnSpPr>
          <p:nvPr/>
        </p:nvCxnSpPr>
        <p:spPr>
          <a:xfrm>
            <a:off x="2839718" y="4456283"/>
            <a:ext cx="1575" cy="439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4" idx="2"/>
            <a:endCxn id="35" idx="0"/>
          </p:cNvCxnSpPr>
          <p:nvPr/>
        </p:nvCxnSpPr>
        <p:spPr>
          <a:xfrm flipH="1">
            <a:off x="2839719" y="5453877"/>
            <a:ext cx="1574" cy="512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5" idx="2"/>
            <a:endCxn id="36" idx="0"/>
          </p:cNvCxnSpPr>
          <p:nvPr/>
        </p:nvCxnSpPr>
        <p:spPr>
          <a:xfrm>
            <a:off x="2839719" y="6356924"/>
            <a:ext cx="0" cy="424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6" idx="2"/>
            <a:endCxn id="37" idx="0"/>
          </p:cNvCxnSpPr>
          <p:nvPr/>
        </p:nvCxnSpPr>
        <p:spPr>
          <a:xfrm>
            <a:off x="2839719" y="7145061"/>
            <a:ext cx="3148" cy="432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7" idx="2"/>
            <a:endCxn id="38" idx="0"/>
          </p:cNvCxnSpPr>
          <p:nvPr/>
        </p:nvCxnSpPr>
        <p:spPr>
          <a:xfrm flipH="1">
            <a:off x="2839719" y="8211346"/>
            <a:ext cx="3148" cy="364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456892" y="2720752"/>
            <a:ext cx="396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  <a:latin typeface="Avenir" panose="02000503020000020003" pitchFamily="2" charset="0"/>
              </a:rPr>
              <a:t>No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42214" y="3800292"/>
            <a:ext cx="396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16392" y="4656397"/>
            <a:ext cx="447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316392" y="5748845"/>
            <a:ext cx="447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26073" y="6574481"/>
            <a:ext cx="428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342214" y="7350343"/>
            <a:ext cx="396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379665" y="2936196"/>
            <a:ext cx="1437308" cy="703796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children. If any have predeceased you, their share is shared equally between any descendants they may have left.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379665" y="4091457"/>
            <a:ext cx="1458162" cy="364826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parents.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87176" y="4791994"/>
            <a:ext cx="1443140" cy="750436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siblings . If any have died before you, their share is shared equally between any descendants they may have left. 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87176" y="5771124"/>
            <a:ext cx="1443140" cy="719242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half-siblings. If any have died before you, their share is shared equally between any descendants they may have left. 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87176" y="6768122"/>
            <a:ext cx="1443140" cy="389835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grandparents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387176" y="7524554"/>
            <a:ext cx="1443140" cy="740234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aunts and uncles. If any have died before you, their share is shared equally between any children they may have.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87176" y="8521526"/>
            <a:ext cx="1453567" cy="735502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estate is shared equally between your half-aunts and uncles. If any have died before you, their share is shared equally between any children they may have. </a:t>
            </a:r>
          </a:p>
        </p:txBody>
      </p:sp>
      <p:cxnSp>
        <p:nvCxnSpPr>
          <p:cNvPr id="104" name="Straight Arrow Connector 103"/>
          <p:cNvCxnSpPr>
            <a:stCxn id="38" idx="1"/>
            <a:endCxn id="76" idx="3"/>
          </p:cNvCxnSpPr>
          <p:nvPr/>
        </p:nvCxnSpPr>
        <p:spPr>
          <a:xfrm flipH="1">
            <a:off x="1840743" y="8889277"/>
            <a:ext cx="3734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858178" y="3060250"/>
            <a:ext cx="373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98842" y="4036614"/>
            <a:ext cx="3605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898842" y="4888253"/>
            <a:ext cx="3598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cxnSp>
        <p:nvCxnSpPr>
          <p:cNvPr id="111" name="Straight Arrow Connector 110"/>
          <p:cNvCxnSpPr>
            <a:stCxn id="34" idx="1"/>
            <a:endCxn id="72" idx="3"/>
          </p:cNvCxnSpPr>
          <p:nvPr/>
        </p:nvCxnSpPr>
        <p:spPr>
          <a:xfrm flipH="1" flipV="1">
            <a:off x="1830316" y="5167212"/>
            <a:ext cx="383891" cy="7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877877" y="5929047"/>
            <a:ext cx="3634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867888" y="6728002"/>
            <a:ext cx="373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864970" y="7698681"/>
            <a:ext cx="359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898842" y="8649669"/>
            <a:ext cx="3605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cxnSp>
        <p:nvCxnSpPr>
          <p:cNvPr id="138" name="Straight Arrow Connector 137"/>
          <p:cNvCxnSpPr>
            <a:stCxn id="12" idx="1"/>
            <a:endCxn id="70" idx="3"/>
          </p:cNvCxnSpPr>
          <p:nvPr/>
        </p:nvCxnSpPr>
        <p:spPr>
          <a:xfrm flipH="1" flipV="1">
            <a:off x="1816973" y="3288094"/>
            <a:ext cx="407859" cy="5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33" idx="1"/>
            <a:endCxn id="71" idx="3"/>
          </p:cNvCxnSpPr>
          <p:nvPr/>
        </p:nvCxnSpPr>
        <p:spPr>
          <a:xfrm flipH="1">
            <a:off x="1837827" y="4265436"/>
            <a:ext cx="376380" cy="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36" idx="1"/>
            <a:endCxn id="74" idx="3"/>
          </p:cNvCxnSpPr>
          <p:nvPr/>
        </p:nvCxnSpPr>
        <p:spPr>
          <a:xfrm flipH="1">
            <a:off x="1830316" y="6963040"/>
            <a:ext cx="3838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37" idx="1"/>
            <a:endCxn id="75" idx="3"/>
          </p:cNvCxnSpPr>
          <p:nvPr/>
        </p:nvCxnSpPr>
        <p:spPr>
          <a:xfrm flipH="1">
            <a:off x="1830316" y="7894671"/>
            <a:ext cx="3870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>
            <a:off x="5208902" y="3033464"/>
            <a:ext cx="1188132" cy="499484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spouse/civil partner inherits everything.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3717032" y="4420527"/>
            <a:ext cx="1164735" cy="527875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Do you have any living children or surviving descendants?</a:t>
            </a:r>
          </a:p>
        </p:txBody>
      </p:sp>
      <p:cxnSp>
        <p:nvCxnSpPr>
          <p:cNvPr id="149" name="Straight Arrow Connector 148"/>
          <p:cNvCxnSpPr>
            <a:stCxn id="13" idx="2"/>
            <a:endCxn id="147" idx="0"/>
          </p:cNvCxnSpPr>
          <p:nvPr/>
        </p:nvCxnSpPr>
        <p:spPr>
          <a:xfrm>
            <a:off x="4299400" y="3616483"/>
            <a:ext cx="0" cy="804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3" idx="3"/>
            <a:endCxn id="146" idx="1"/>
          </p:cNvCxnSpPr>
          <p:nvPr/>
        </p:nvCxnSpPr>
        <p:spPr>
          <a:xfrm>
            <a:off x="4881767" y="3283206"/>
            <a:ext cx="3271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Rounded Rectangle 151"/>
          <p:cNvSpPr/>
          <p:nvPr/>
        </p:nvSpPr>
        <p:spPr>
          <a:xfrm>
            <a:off x="5212256" y="3753342"/>
            <a:ext cx="1188132" cy="1862244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spouse/civil partner takes the first £322,000 (indexed-linked), your personal chattels and half the balance.</a:t>
            </a:r>
          </a:p>
          <a:p>
            <a:endParaRPr lang="en-GB" sz="700" dirty="0">
              <a:solidFill>
                <a:schemeClr val="tx1"/>
              </a:solidFill>
              <a:latin typeface="Avenir" panose="02000503020000020003" pitchFamily="2" charset="0"/>
            </a:endParaRPr>
          </a:p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children take the rest in equal shares. If any of your children have died before you, their share is shared equally between any descendants they may have left. </a:t>
            </a:r>
          </a:p>
        </p:txBody>
      </p:sp>
      <p:cxnSp>
        <p:nvCxnSpPr>
          <p:cNvPr id="156" name="Straight Arrow Connector 155"/>
          <p:cNvCxnSpPr>
            <a:stCxn id="147" idx="3"/>
            <a:endCxn id="152" idx="1"/>
          </p:cNvCxnSpPr>
          <p:nvPr/>
        </p:nvCxnSpPr>
        <p:spPr>
          <a:xfrm flipV="1">
            <a:off x="4881767" y="4684464"/>
            <a:ext cx="33048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3717032" y="5341911"/>
            <a:ext cx="1154690" cy="402017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tx1"/>
                </a:solidFill>
                <a:latin typeface="Avenir" panose="02000503020000020003" pitchFamily="2" charset="0"/>
              </a:rPr>
              <a:t>Your spouse/civil partner inherits everything.</a:t>
            </a:r>
          </a:p>
        </p:txBody>
      </p:sp>
      <p:cxnSp>
        <p:nvCxnSpPr>
          <p:cNvPr id="159" name="Straight Arrow Connector 158"/>
          <p:cNvCxnSpPr>
            <a:stCxn id="147" idx="2"/>
            <a:endCxn id="157" idx="0"/>
          </p:cNvCxnSpPr>
          <p:nvPr/>
        </p:nvCxnSpPr>
        <p:spPr>
          <a:xfrm flipH="1">
            <a:off x="4294377" y="4948402"/>
            <a:ext cx="5023" cy="393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4193618" y="8289339"/>
            <a:ext cx="2477065" cy="1199875"/>
          </a:xfrm>
          <a:prstGeom prst="roundRect">
            <a:avLst/>
          </a:prstGeom>
          <a:solidFill>
            <a:srgbClr val="5EBA97"/>
          </a:soli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  <a:latin typeface="Avenir" panose="02000503020000020003" pitchFamily="2" charset="0"/>
              </a:rPr>
              <a:t>The crown, Duchy of Lancaster or Duchy of Cornwall takes your entire estate. *</a:t>
            </a:r>
          </a:p>
          <a:p>
            <a:endParaRPr lang="en-GB" sz="800" dirty="0">
              <a:solidFill>
                <a:schemeClr val="tx1"/>
              </a:solidFill>
              <a:latin typeface="Avenir" panose="02000503020000020003" pitchFamily="2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venir" panose="02000503020000020003" pitchFamily="2" charset="0"/>
              </a:rPr>
              <a:t>They may decide at their discretion to provide for your dependents. Otherwise, in the absence of a claim under the inheritance (Provision for Family and Dependents) Act 1975 your estate will be distributed for charitable purposes.   </a:t>
            </a:r>
          </a:p>
        </p:txBody>
      </p:sp>
      <p:cxnSp>
        <p:nvCxnSpPr>
          <p:cNvPr id="164" name="Straight Arrow Connector 163"/>
          <p:cNvCxnSpPr>
            <a:stCxn id="38" idx="3"/>
            <a:endCxn id="160" idx="1"/>
          </p:cNvCxnSpPr>
          <p:nvPr/>
        </p:nvCxnSpPr>
        <p:spPr>
          <a:xfrm>
            <a:off x="3465230" y="8889277"/>
            <a:ext cx="7283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317283" y="4160912"/>
            <a:ext cx="423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841114" y="4312806"/>
            <a:ext cx="3780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venir" panose="02000503020000020003" pitchFamily="2" charset="0"/>
              </a:rPr>
              <a:t>Yes</a:t>
            </a:r>
            <a:endParaRPr lang="en-GB" sz="1000" b="1" dirty="0">
              <a:latin typeface="Avenir" panose="02000503020000020003" pitchFamily="2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342250" y="5096436"/>
            <a:ext cx="37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871722" y="2936196"/>
            <a:ext cx="340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639901" y="8625408"/>
            <a:ext cx="3651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FF0000"/>
                </a:solidFill>
                <a:latin typeface="Avenir" panose="02000503020000020003" pitchFamily="2" charset="0"/>
              </a:defRPr>
            </a:lvl1pPr>
          </a:lstStyle>
          <a:p>
            <a:r>
              <a:rPr lang="en-GB" dirty="0"/>
              <a:t>No</a:t>
            </a:r>
          </a:p>
        </p:txBody>
      </p:sp>
      <p:cxnSp>
        <p:nvCxnSpPr>
          <p:cNvPr id="179" name="Straight Arrow Connector 178"/>
          <p:cNvCxnSpPr>
            <a:stCxn id="35" idx="1"/>
          </p:cNvCxnSpPr>
          <p:nvPr/>
        </p:nvCxnSpPr>
        <p:spPr>
          <a:xfrm flipH="1">
            <a:off x="1830316" y="6161502"/>
            <a:ext cx="3838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Elbow Connector 420"/>
          <p:cNvCxnSpPr>
            <a:stCxn id="4" idx="2"/>
            <a:endCxn id="12" idx="0"/>
          </p:cNvCxnSpPr>
          <p:nvPr/>
        </p:nvCxnSpPr>
        <p:spPr>
          <a:xfrm rot="5400000">
            <a:off x="2777020" y="2212699"/>
            <a:ext cx="796717" cy="66069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Elbow Connector 422"/>
          <p:cNvCxnSpPr>
            <a:stCxn id="4" idx="2"/>
            <a:endCxn id="13" idx="0"/>
          </p:cNvCxnSpPr>
          <p:nvPr/>
        </p:nvCxnSpPr>
        <p:spPr>
          <a:xfrm rot="16200000" flipH="1">
            <a:off x="3499942" y="2150470"/>
            <a:ext cx="805240" cy="793675"/>
          </a:xfrm>
          <a:prstGeom prst="bentConnector3">
            <a:avLst>
              <a:gd name="adj1" fmla="val 490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TextBox 431"/>
          <p:cNvSpPr txBox="1"/>
          <p:nvPr/>
        </p:nvSpPr>
        <p:spPr>
          <a:xfrm>
            <a:off x="3766429" y="6304310"/>
            <a:ext cx="283092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venir" panose="02000503020000020003" pitchFamily="2" charset="0"/>
              </a:rPr>
              <a:t>Notes</a:t>
            </a:r>
          </a:p>
          <a:p>
            <a:endParaRPr lang="en-GB" sz="800" dirty="0">
              <a:latin typeface="Avenir" panose="0200050302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Avenir" panose="02000503020000020003" pitchFamily="2" charset="0"/>
              </a:rPr>
              <a:t>Children includes adopted and illegitimate children but excludes stepchildren</a:t>
            </a:r>
          </a:p>
          <a:p>
            <a:endParaRPr lang="en-GB" sz="800" dirty="0">
              <a:latin typeface="Avenir" panose="0200050302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Avenir" panose="02000503020000020003" pitchFamily="2" charset="0"/>
              </a:rPr>
              <a:t>Children receive their inheritance on reaching 18, or earlier if they marry</a:t>
            </a:r>
          </a:p>
          <a:p>
            <a:endParaRPr lang="en-GB" sz="800" dirty="0">
              <a:latin typeface="Avenir" panose="0200050302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Avenir" panose="02000503020000020003" pitchFamily="2" charset="0"/>
              </a:rPr>
              <a:t>Descendants share equally the parts that the deceased parents would have taken</a:t>
            </a:r>
          </a:p>
          <a:p>
            <a:endParaRPr lang="en-GB" sz="800" dirty="0">
              <a:latin typeface="Avenir" panose="0200050302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Avenir" panose="02000503020000020003" pitchFamily="2" charset="0"/>
              </a:rPr>
              <a:t>No-one can inherit unless they outlive you by 28 days; if who died first is not known then the younger is presumed to have outlived the older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387175" y="405863"/>
            <a:ext cx="4328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Avenir" panose="02000503020000020003" pitchFamily="2" charset="0"/>
              </a:rPr>
              <a:t>What happens if you </a:t>
            </a:r>
          </a:p>
          <a:p>
            <a:r>
              <a:rPr lang="en-GB" sz="2400" b="1" dirty="0">
                <a:solidFill>
                  <a:schemeClr val="accent2"/>
                </a:solidFill>
                <a:latin typeface="Avenir" panose="02000503020000020003" pitchFamily="2" charset="0"/>
              </a:rPr>
              <a:t>die without a will?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171" y="376167"/>
            <a:ext cx="3092999" cy="8324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C246F9-2488-E5FD-3650-CCE2933E729A}"/>
              </a:ext>
            </a:extLst>
          </p:cNvPr>
          <p:cNvSpPr txBox="1"/>
          <p:nvPr/>
        </p:nvSpPr>
        <p:spPr>
          <a:xfrm>
            <a:off x="417364" y="9428442"/>
            <a:ext cx="1229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latin typeface="Avenir" panose="02000503020000020003" pitchFamily="2" charset="0"/>
              </a:rPr>
              <a:t>Updated: 27 July 2023</a:t>
            </a:r>
          </a:p>
        </p:txBody>
      </p:sp>
    </p:spTree>
    <p:extLst>
      <p:ext uri="{BB962C8B-B14F-4D97-AF65-F5344CB8AC3E}">
        <p14:creationId xmlns:p14="http://schemas.microsoft.com/office/powerpoint/2010/main" val="296425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26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107" grpId="0"/>
      <p:bldP spid="108" grpId="0"/>
      <p:bldP spid="109" grpId="0"/>
      <p:bldP spid="112" grpId="0"/>
      <p:bldP spid="113" grpId="0"/>
      <p:bldP spid="114" grpId="0"/>
      <p:bldP spid="115" grpId="0"/>
      <p:bldP spid="146" grpId="0" animBg="1"/>
      <p:bldP spid="147" grpId="0" animBg="1"/>
      <p:bldP spid="152" grpId="0" animBg="1"/>
      <p:bldP spid="157" grpId="0" animBg="1"/>
      <p:bldP spid="160" grpId="0" animBg="1"/>
      <p:bldP spid="165" grpId="0"/>
      <p:bldP spid="166" grpId="0"/>
      <p:bldP spid="167" grpId="0"/>
      <p:bldP spid="168" grpId="0"/>
      <p:bldP spid="1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220</TotalTime>
  <Words>519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Office Theme</vt:lpstr>
      <vt:lpstr>PowerPoint Presentation</vt:lpstr>
    </vt:vector>
  </TitlesOfParts>
  <Company>Sydney Mitchell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Aniqa Basharit</dc:creator>
  <cp:lastModifiedBy>Linda Heyworth</cp:lastModifiedBy>
  <cp:revision>32</cp:revision>
  <cp:lastPrinted>2020-11-26T13:44:09Z</cp:lastPrinted>
  <dcterms:created xsi:type="dcterms:W3CDTF">2019-02-18T15:52:46Z</dcterms:created>
  <dcterms:modified xsi:type="dcterms:W3CDTF">2023-08-31T12:10:06Z</dcterms:modified>
</cp:coreProperties>
</file>